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40B68-51AF-4C9F-8F6E-C3B33CB1FAD8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3B852-68FB-4EE4-A800-753BC2B633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academy.cross-kpk.ru/bank/6/007/Data/6-23-8-5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252520" cy="1472184"/>
          </a:xfrm>
        </p:spPr>
        <p:txBody>
          <a:bodyPr/>
          <a:lstStyle/>
          <a:p>
            <a:pPr algn="ctr"/>
            <a:r>
              <a:rPr lang="ru-RU" dirty="0" smtClean="0"/>
              <a:t>Химические волокна и их свойства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3886200"/>
            <a:ext cx="3275856" cy="28551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Подготовили ученицы </a:t>
            </a:r>
            <a:r>
              <a:rPr lang="ru-RU" dirty="0" smtClean="0"/>
              <a:t>7 «А» класса </a:t>
            </a:r>
          </a:p>
          <a:p>
            <a:r>
              <a:rPr lang="ru-RU" dirty="0" smtClean="0"/>
              <a:t>Лазарева Ольга </a:t>
            </a:r>
            <a:r>
              <a:rPr lang="ru-RU" dirty="0" smtClean="0"/>
              <a:t>и Новикова Дарья</a:t>
            </a:r>
            <a:endParaRPr lang="ru-RU" dirty="0" smtClean="0"/>
          </a:p>
          <a:p>
            <a:r>
              <a:rPr lang="ru-RU" dirty="0" smtClean="0"/>
              <a:t>Проверил учитель технологии </a:t>
            </a:r>
          </a:p>
          <a:p>
            <a:r>
              <a:rPr lang="ru-RU" dirty="0" smtClean="0"/>
              <a:t>Сусло Ольга Владимировна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0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МБОУ «СОШ № 34» с углубленным изучением отдельных предметов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2555776" y="6488668"/>
            <a:ext cx="3194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Город Старый Оскол 2013 год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/>
          <a:lstStyle/>
          <a:p>
            <a:r>
              <a:rPr lang="ru-RU" dirty="0" smtClean="0"/>
              <a:t>Свойства искусственных волокон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92696"/>
          <a:ext cx="9144000" cy="61653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7664"/>
                <a:gridCol w="1080120"/>
                <a:gridCol w="1656184"/>
                <a:gridCol w="1800200"/>
                <a:gridCol w="1080120"/>
                <a:gridCol w="1979712"/>
              </a:tblGrid>
              <a:tr h="1541326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Блеск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Поверхность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Прочность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Смина</a:t>
                      </a:r>
                      <a:r>
                        <a:rPr lang="ru-RU" dirty="0" smtClean="0"/>
                        <a:t> - </a:t>
                      </a:r>
                      <a:r>
                        <a:rPr lang="ru-RU" dirty="0" err="1" smtClean="0"/>
                        <a:t>емость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Горение</a:t>
                      </a:r>
                      <a:endParaRPr lang="ru-RU" dirty="0"/>
                    </a:p>
                  </a:txBody>
                  <a:tcPr/>
                </a:tc>
              </a:tr>
              <a:tr h="1541326">
                <a:tc>
                  <a:txBody>
                    <a:bodyPr/>
                    <a:lstStyle/>
                    <a:p>
                      <a:r>
                        <a:rPr lang="ru-RU" dirty="0" smtClean="0"/>
                        <a:t>Вискозное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Гладкая , скользкая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высокая, значительно уменьшается в    мокром виде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большая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горит быстро,  остается     серый пепел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541326">
                <a:tc>
                  <a:txBody>
                    <a:bodyPr/>
                    <a:lstStyle/>
                    <a:p>
                      <a:r>
                        <a:rPr lang="ru-RU" dirty="0" smtClean="0"/>
                        <a:t>Ацетатное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матовый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Гладкая , скользкая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высокая,   в мокром виде незначительно уменьшается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малая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желтое пламя с образованием темного наплыва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541326">
                <a:tc>
                  <a:txBody>
                    <a:bodyPr/>
                    <a:lstStyle/>
                    <a:p>
                      <a:r>
                        <a:rPr lang="ru-RU" dirty="0" smtClean="0"/>
                        <a:t>Триацетатное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матовый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Гладкая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/>
                        </a:rPr>
                        <a:t>невысокая , в мокром</a:t>
                      </a:r>
                      <a:r>
                        <a:rPr lang="ru-RU" baseline="0" dirty="0" smtClean="0">
                          <a:latin typeface="Times New Roman"/>
                        </a:rPr>
                        <a:t> состоянии не меняется</a:t>
                      </a:r>
                      <a:endParaRPr lang="ru-RU" dirty="0">
                        <a:latin typeface="Times New Roman"/>
                      </a:endParaRPr>
                    </a:p>
                  </a:txBody>
                  <a:tcPr marL="25400" marR="25400"/>
                </a:tc>
                <a:tc>
                  <a:txBody>
                    <a:bodyPr/>
                    <a:lstStyle/>
                    <a:p>
                      <a:pPr indent="1905">
                        <a:lnSpc>
                          <a:spcPts val="965"/>
                        </a:lnSpc>
                      </a:pPr>
                      <a:r>
                        <a:rPr lang="ru-RU" dirty="0" smtClean="0"/>
                        <a:t>не</a:t>
                      </a:r>
                    </a:p>
                    <a:p>
                      <a:pPr indent="1905">
                        <a:lnSpc>
                          <a:spcPts val="965"/>
                        </a:lnSpc>
                      </a:pPr>
                      <a:r>
                        <a:rPr lang="ru-RU" dirty="0" smtClean="0"/>
                        <a:t>             мнется</a:t>
                      </a:r>
                      <a:endParaRPr lang="ru-RU" dirty="0"/>
                    </a:p>
                  </a:txBody>
                  <a:tcPr marL="25400" marR="254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желтое пламя с образованием темного наплыва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Синтетические волокна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6612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Синтетические </a:t>
            </a:r>
            <a:r>
              <a:rPr lang="ru-RU" dirty="0"/>
              <a:t>волокна получают синтезом каменного угля, нефти, природного газа. Они обладают высокой прочностью, упругостью, ус­тойчивостью к действию влаги. Некоторые волокна (лавсан, нитрон) могут заменить шерсть.</a:t>
            </a:r>
            <a:endParaRPr lang="ru-RU" dirty="0" smtClean="0"/>
          </a:p>
          <a:p>
            <a:pPr>
              <a:buNone/>
            </a:pPr>
            <a:r>
              <a:rPr lang="ru-RU" i="1" dirty="0">
                <a:solidFill>
                  <a:srgbClr val="FF0000"/>
                </a:solidFill>
              </a:rPr>
              <a:t>Капрон</a:t>
            </a:r>
            <a:r>
              <a:rPr lang="ru-RU" i="1" dirty="0"/>
              <a:t> </a:t>
            </a:r>
            <a:r>
              <a:rPr lang="ru-RU" dirty="0"/>
              <a:t>- боится больших температур, устойчив к действию кислот, очень прочный, сохраняет прочность в мокром состоянии. При </a:t>
            </a:r>
            <a:r>
              <a:rPr lang="ru-RU" dirty="0" smtClean="0"/>
              <a:t>горении </a:t>
            </a:r>
            <a:r>
              <a:rPr lang="ru-RU" dirty="0"/>
              <a:t>плавится, а затем загорается голубовато-желтоватым пламенем, за­пах сургуча.</a:t>
            </a:r>
            <a:endParaRPr lang="ru-RU" dirty="0" smtClean="0"/>
          </a:p>
          <a:p>
            <a:pPr>
              <a:buNone/>
            </a:pPr>
            <a:r>
              <a:rPr lang="ru-RU" i="1" dirty="0">
                <a:solidFill>
                  <a:srgbClr val="FF0000"/>
                </a:solidFill>
              </a:rPr>
              <a:t>Лавсан </a:t>
            </a:r>
            <a:r>
              <a:rPr lang="ru-RU" i="1" dirty="0"/>
              <a:t>— </a:t>
            </a:r>
            <a:r>
              <a:rPr lang="ru-RU" dirty="0"/>
              <a:t>обладает устойчивостью к действию воды, упруг. Складки на изделиях сохраняются после стирки и чистки. По </a:t>
            </a:r>
            <a:r>
              <a:rPr lang="ru-RU" dirty="0" err="1" smtClean="0"/>
              <a:t>теплопроводимости</a:t>
            </a:r>
            <a:r>
              <a:rPr lang="ru-RU" dirty="0" smtClean="0"/>
              <a:t> </a:t>
            </a:r>
            <a:r>
              <a:rPr lang="ru-RU" dirty="0"/>
              <a:t>и несминаемости похож на шерсть. Горит слабовато-желтым цветом с выделением черной копоти.</a:t>
            </a:r>
            <a:endParaRPr lang="ru-RU" dirty="0" smtClean="0"/>
          </a:p>
          <a:p>
            <a:pPr>
              <a:buNone/>
            </a:pPr>
            <a:r>
              <a:rPr lang="ru-RU" i="1" dirty="0">
                <a:solidFill>
                  <a:srgbClr val="FF0000"/>
                </a:solidFill>
              </a:rPr>
              <a:t>Нитрон </a:t>
            </a:r>
            <a:r>
              <a:rPr lang="ru-RU" dirty="0"/>
              <a:t>- трудно отличить от шерсти, волокно теплостойко, </a:t>
            </a:r>
            <a:r>
              <a:rPr lang="ru-RU" dirty="0" smtClean="0"/>
              <a:t>светостойко</a:t>
            </a:r>
            <a:r>
              <a:rPr lang="ru-RU" dirty="0"/>
              <a:t>, боится действия щелочи, достаточно прочно, упруго. Изделия из нитрона после стирки сохраняют свою форму не теряют утюжки. Горит вспышками, интенсивно, выделяя черную копоть.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олубые холм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1500" i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115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Сайты: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http://academy.cross-kpk.ru/bank/6/007/Data/6-23-8-5.htm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33688" cy="62484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</a:t>
            </a:r>
            <a:r>
              <a:rPr lang="ru-RU" sz="4000" b="1" dirty="0" smtClean="0"/>
              <a:t>Химические волокна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    Химические волокна </a:t>
            </a:r>
            <a:r>
              <a:rPr lang="ru-RU" dirty="0" smtClean="0"/>
              <a:t>- это волокна, созданные искусственным путем с помощью физических и химических процессов.</a:t>
            </a:r>
          </a:p>
          <a:p>
            <a:pPr>
              <a:buNone/>
            </a:pPr>
            <a:r>
              <a:rPr lang="ru-RU" dirty="0" smtClean="0"/>
              <a:t>          </a:t>
            </a:r>
          </a:p>
          <a:p>
            <a:pPr algn="ct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204864"/>
          <a:ext cx="8496944" cy="44644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48472"/>
                <a:gridCol w="4248472"/>
              </a:tblGrid>
              <a:tr h="744083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Искусственные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Синтетические </a:t>
                      </a:r>
                      <a:endParaRPr lang="ru-RU" sz="4000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Вискозное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Капрон</a:t>
                      </a:r>
                      <a:endParaRPr lang="ru-RU" sz="3200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Триацетатное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Нитрон</a:t>
                      </a:r>
                      <a:endParaRPr lang="ru-RU" sz="3200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Ацетатное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Лавсан</a:t>
                      </a:r>
                      <a:endParaRPr lang="ru-RU" sz="3200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Хлорин </a:t>
                      </a:r>
                      <a:endParaRPr lang="ru-RU" sz="3200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/>
                        <a:t>Винол</a:t>
                      </a:r>
                      <a:r>
                        <a:rPr lang="ru-RU" sz="3200" dirty="0" smtClean="0"/>
                        <a:t> 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Искусственные волокна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       Искусственные </a:t>
            </a:r>
            <a:r>
              <a:rPr lang="ru-RU" dirty="0"/>
              <a:t>волокна появились раньше синтетических. Впервые метод производства искусственного волокна был </a:t>
            </a:r>
            <a:r>
              <a:rPr lang="ru-RU" dirty="0" smtClean="0"/>
              <a:t>разработан и осуществлен </a:t>
            </a:r>
            <a:r>
              <a:rPr lang="ru-RU" dirty="0"/>
              <a:t>в промышленных условиях французским инженером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Г</a:t>
            </a:r>
            <a:r>
              <a:rPr lang="ru-RU" dirty="0"/>
              <a:t>. </a:t>
            </a:r>
            <a:r>
              <a:rPr lang="ru-RU" dirty="0" err="1"/>
              <a:t>Шардоне</a:t>
            </a:r>
            <a:r>
              <a:rPr lang="ru-RU" dirty="0"/>
              <a:t> (1884).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В </a:t>
            </a:r>
            <a:r>
              <a:rPr lang="ru-RU" dirty="0"/>
              <a:t>1891 году Д. И. Менделеев, впервые поставивший вопрос о </a:t>
            </a:r>
            <a:r>
              <a:rPr lang="ru-RU" dirty="0" smtClean="0"/>
              <a:t>необходимости </a:t>
            </a:r>
            <a:r>
              <a:rPr lang="ru-RU" dirty="0"/>
              <a:t>развития производства искусственных волокон в России, писал в одной из статей: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«</a:t>
            </a:r>
            <a:r>
              <a:rPr lang="ru-RU" dirty="0"/>
              <a:t>Пожелаем... чтобы у нас скорее привелось это дело (производство вискозного шелка) и распространилось широко потому, что наша </a:t>
            </a:r>
            <a:r>
              <a:rPr lang="ru-RU" dirty="0" smtClean="0"/>
              <a:t>страна </a:t>
            </a:r>
            <a:r>
              <a:rPr lang="ru-RU" dirty="0"/>
              <a:t>изобилует всякими </a:t>
            </a:r>
            <a:r>
              <a:rPr lang="ru-RU" dirty="0" smtClean="0"/>
              <a:t>растительными продуктами</a:t>
            </a:r>
            <a:r>
              <a:rPr lang="ru-RU" dirty="0"/>
              <a:t>, не находящими себе применения... Если бы отбросы (получаемые при переработке </a:t>
            </a:r>
            <a:r>
              <a:rPr lang="ru-RU" dirty="0" smtClean="0"/>
              <a:t>древесины</a:t>
            </a:r>
            <a:r>
              <a:rPr lang="ru-RU" dirty="0"/>
              <a:t>) превратили бы в изделия из вискозы, особенно волокно, то </a:t>
            </a:r>
            <a:r>
              <a:rPr lang="ru-RU" dirty="0" smtClean="0"/>
              <a:t>разбогатели </a:t>
            </a:r>
            <a:r>
              <a:rPr lang="ru-RU" dirty="0"/>
              <a:t>бы побольше, чем от всей нашей торговли».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Однако эти </a:t>
            </a:r>
            <a:r>
              <a:rPr lang="ru-RU" dirty="0"/>
              <a:t>пожелания Менделеева не могли быть реализованы в условиях царской России. И только в 1920 году была введена в </a:t>
            </a:r>
            <a:r>
              <a:rPr lang="ru-RU" dirty="0" smtClean="0"/>
              <a:t>эксплуатацию </a:t>
            </a:r>
            <a:r>
              <a:rPr lang="ru-RU" dirty="0"/>
              <a:t>первая фабрика по производству ацетатного шелка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         Новым этапом в технологии искусственного волокна является начавшееся в 1938-40 гг. промышленное производство синтетического волокна, которое стало возможным в результате большой исследовательской работы, а также широкого развития промышленности.</a:t>
            </a:r>
          </a:p>
          <a:p>
            <a:pPr>
              <a:buNone/>
            </a:pPr>
            <a:r>
              <a:rPr lang="ru-RU" dirty="0" smtClean="0"/>
              <a:t>                Метод производства синтетического полиамидного волокна был разработан в период 1936-38 гг. Большие заслуги в разработке новых типов полимеров для производства синтетических волокон принадлежат советским ученым (академик П. П. Шорыгина и другие).</a:t>
            </a:r>
          </a:p>
          <a:p>
            <a:pPr>
              <a:buNone/>
            </a:pPr>
            <a:r>
              <a:rPr lang="ru-RU" dirty="0" smtClean="0"/>
              <a:t>                Производство химических волокон оказывает большое влияние на развитие текстильной промышленности - значительно расширяется ассортимент тканей, улучшается их свойства, создаются новые виды тканей за счет смеси различных волокон и так далее. Наблюдается постоянное увеличение производства тканей из химических волокон, так как:</a:t>
            </a:r>
          </a:p>
          <a:p>
            <a:pPr>
              <a:buNone/>
            </a:pPr>
            <a:r>
              <a:rPr lang="ru-RU" dirty="0" smtClean="0"/>
              <a:t>1) многие химические волокна по своим физико-механическим и гигиеническим свойствам не уступают натуральным, а часто и превосходят их;</a:t>
            </a:r>
          </a:p>
          <a:p>
            <a:pPr>
              <a:buNone/>
            </a:pPr>
            <a:r>
              <a:rPr lang="ru-RU" dirty="0" smtClean="0"/>
              <a:t>2)  волокна можно получить с заданными свойствами; затраты на производство химических волокон значительно ниже, чем на производство натуральных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Процесс производства искусственных волокон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     Искусственные </a:t>
            </a:r>
            <a:r>
              <a:rPr lang="ru-RU" dirty="0"/>
              <a:t>волокна вырабатывают из древесной, хлопковой целлюлозы. Процесс производства волокон состоит из:</a:t>
            </a:r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• </a:t>
            </a:r>
            <a:r>
              <a:rPr lang="ru-RU" dirty="0"/>
              <a:t> </a:t>
            </a:r>
            <a:r>
              <a:rPr lang="ru-RU" dirty="0" smtClean="0"/>
              <a:t>подготовки </a:t>
            </a:r>
            <a:r>
              <a:rPr lang="ru-RU" dirty="0"/>
              <a:t>целлюлозы (</a:t>
            </a:r>
            <a:r>
              <a:rPr lang="ru-RU" dirty="0" smtClean="0"/>
              <a:t>подсушивание</a:t>
            </a:r>
            <a:r>
              <a:rPr lang="ru-RU" dirty="0"/>
              <a:t>, обработка раствором едкого натра, в котором она набухает, одновременно удаляются растворимые примеси);</a:t>
            </a:r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•  </a:t>
            </a:r>
            <a:r>
              <a:rPr lang="ru-RU" dirty="0" smtClean="0"/>
              <a:t>получение </a:t>
            </a:r>
            <a:r>
              <a:rPr lang="ru-RU" dirty="0"/>
              <a:t>прядильного раствора (растворение массы в щелочи и получение вязкого раствора);</a:t>
            </a:r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• </a:t>
            </a:r>
            <a:r>
              <a:rPr lang="ru-RU" dirty="0"/>
              <a:t> </a:t>
            </a:r>
            <a:r>
              <a:rPr lang="ru-RU" dirty="0" smtClean="0"/>
              <a:t>формирование </a:t>
            </a:r>
            <a:r>
              <a:rPr lang="ru-RU" dirty="0"/>
              <a:t>волокна.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Отделка искусственных волокон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Отделка </a:t>
            </a:r>
            <a:r>
              <a:rPr lang="ru-RU" dirty="0"/>
              <a:t>состоит из ряда операций:</a:t>
            </a:r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•</a:t>
            </a:r>
            <a:r>
              <a:rPr lang="ru-RU" dirty="0"/>
              <a:t> </a:t>
            </a:r>
            <a:r>
              <a:rPr lang="ru-RU" dirty="0" smtClean="0"/>
              <a:t>промывка </a:t>
            </a:r>
            <a:r>
              <a:rPr lang="ru-RU" dirty="0"/>
              <a:t>(для удаления серной кислоты);</a:t>
            </a:r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• </a:t>
            </a:r>
            <a:r>
              <a:rPr lang="ru-RU" dirty="0" smtClean="0"/>
              <a:t>беление</a:t>
            </a:r>
            <a:r>
              <a:rPr lang="ru-RU" dirty="0"/>
              <a:t>;</a:t>
            </a:r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•</a:t>
            </a:r>
            <a:r>
              <a:rPr lang="ru-RU" dirty="0"/>
              <a:t> </a:t>
            </a:r>
            <a:r>
              <a:rPr lang="ru-RU" dirty="0" smtClean="0"/>
              <a:t>обработка </a:t>
            </a:r>
            <a:r>
              <a:rPr lang="ru-RU" dirty="0"/>
              <a:t>раствором мыла для придания волокнам мягкости и рассыпчатости и др.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716699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299695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>
                <a:solidFill>
                  <a:srgbClr val="FF0000"/>
                </a:solidFill>
              </a:rPr>
              <a:t>Вискозное </a:t>
            </a:r>
            <a:r>
              <a:rPr lang="ru-RU" i="1" dirty="0"/>
              <a:t>— </a:t>
            </a:r>
            <a:r>
              <a:rPr lang="ru-RU" dirty="0"/>
              <a:t>наиболее распространенное химическое волокно. </a:t>
            </a:r>
            <a:r>
              <a:rPr lang="ru-RU" dirty="0" smtClean="0"/>
              <a:t>Исходным </a:t>
            </a:r>
            <a:r>
              <a:rPr lang="ru-RU" dirty="0"/>
              <a:t>сырьем для него служит древесная целлюлоза, получаемая из древесины, ели или сосны. Вискозное волокно </a:t>
            </a:r>
            <a:r>
              <a:rPr lang="ru-RU" dirty="0" smtClean="0"/>
              <a:t>прочное, </a:t>
            </a:r>
            <a:r>
              <a:rPr lang="ru-RU" dirty="0"/>
              <a:t>хорошо окрашивается, растворяется в кислотах и щелочах, светостойкое, в воде </a:t>
            </a:r>
            <a:r>
              <a:rPr lang="ru-RU" dirty="0" smtClean="0"/>
              <a:t>значительно </a:t>
            </a:r>
            <a:r>
              <a:rPr lang="ru-RU" dirty="0"/>
              <a:t>уменьшается его прочность и длина.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140968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Ацетатное</a:t>
            </a:r>
            <a:r>
              <a:rPr lang="ru-RU" i="1" dirty="0" smtClean="0"/>
              <a:t> — </a:t>
            </a:r>
            <a:r>
              <a:rPr lang="ru-RU" dirty="0" smtClean="0"/>
              <a:t>сырьем служит хлопковая или древесная целлюлоза. Волокна тонкие, напоминают натуральный шелк, упругие, хорошо ок­рашиваются, обладают повышенными теплоизоляционными свойства­ми, светостойкостью, сильно электризуются.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96952"/>
            <a:ext cx="4044539" cy="302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068960"/>
            <a:ext cx="4149080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2636912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Триацетатное</a:t>
            </a:r>
            <a:r>
              <a:rPr lang="ru-RU" i="1" dirty="0" smtClean="0"/>
              <a:t> </a:t>
            </a:r>
            <a:r>
              <a:rPr lang="ru-RU" dirty="0" smtClean="0"/>
              <a:t>- сырьем служит хлопковая и древесная целлюлоза. Волокно обладает жесткостью, упругостью. Изделия из него не требуют глажения, хорошо держат складки, которые сохраняются и после стирки.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140968"/>
            <a:ext cx="4501090" cy="337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564904"/>
            <a:ext cx="403244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699</Words>
  <Application>Microsoft Office PowerPoint</Application>
  <PresentationFormat>Экран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Химические волокна и их свойства</vt:lpstr>
      <vt:lpstr>Слайд 2</vt:lpstr>
      <vt:lpstr>Искусственные волокна</vt:lpstr>
      <vt:lpstr>Слайд 4</vt:lpstr>
      <vt:lpstr>Процесс производства искусственных волокон</vt:lpstr>
      <vt:lpstr>Отделка искусственных волокон</vt:lpstr>
      <vt:lpstr>Слайд 7</vt:lpstr>
      <vt:lpstr>Слайд 8</vt:lpstr>
      <vt:lpstr>Слайд 9</vt:lpstr>
      <vt:lpstr>Свойства искусственных волокон</vt:lpstr>
      <vt:lpstr>Синтетические волокна</vt:lpstr>
      <vt:lpstr>Слайд 12</vt:lpstr>
      <vt:lpstr>Сайты: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Химические волокна и их свойства</dc:title>
  <cp:lastModifiedBy>taty</cp:lastModifiedBy>
  <cp:revision>10</cp:revision>
  <dcterms:modified xsi:type="dcterms:W3CDTF">2013-10-21T17:06:55Z</dcterms:modified>
</cp:coreProperties>
</file>